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84" autoAdjust="0"/>
    <p:restoredTop sz="94660"/>
  </p:normalViewPr>
  <p:slideViewPr>
    <p:cSldViewPr>
      <p:cViewPr>
        <p:scale>
          <a:sx n="90" d="100"/>
          <a:sy n="90" d="100"/>
        </p:scale>
        <p:origin x="-1133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0D39FC3-EC21-4761-A6E9-45A8984C4DFB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CF4CBA4-9017-4C3F-B25C-297C0115518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95028" y="468876"/>
            <a:ext cx="5174332" cy="167030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Stress Management for Health Professionals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86871" y="2375249"/>
            <a:ext cx="3037158" cy="67687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600" b="1" dirty="0"/>
              <a:t>Health emergencies </a:t>
            </a:r>
            <a:r>
              <a:rPr lang="en-GB" sz="1200" dirty="0"/>
              <a:t>inevitably have an emotional impact on us. These are normal reactions to abnormal situations. In the same way you look after yourself by using a mask or gloves, you can look after your emotional health at these difficult times.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1800" b="1" dirty="0"/>
              <a:t>What is my current stress level?</a:t>
            </a:r>
          </a:p>
          <a:p>
            <a:pPr marL="0" indent="0">
              <a:buNone/>
            </a:pPr>
            <a:r>
              <a:rPr lang="en-GB" sz="1200" dirty="0"/>
              <a:t>Anxiety can manifest with emotional, behavioural and physical symptoms. It is important to detect those symptoms.</a:t>
            </a:r>
          </a:p>
          <a:p>
            <a:pPr marL="0" indent="0">
              <a:buNone/>
            </a:pPr>
            <a:r>
              <a:rPr lang="en-GB" sz="1600" b="1" dirty="0"/>
              <a:t>Emotional</a:t>
            </a:r>
          </a:p>
          <a:p>
            <a:pPr marL="0" indent="0">
              <a:buNone/>
            </a:pPr>
            <a:r>
              <a:rPr lang="en-GB" sz="1200" dirty="0"/>
              <a:t>Feeling ill at ease and anxious and sad, difficulties concentrating, irritability and getting angry more quickly than usual, fear of not being able to meet targets, feeling like crying, hopelessness.</a:t>
            </a:r>
          </a:p>
          <a:p>
            <a:pPr marL="0" indent="0">
              <a:buNone/>
            </a:pPr>
            <a:r>
              <a:rPr lang="en-GB" sz="1600" b="1" dirty="0"/>
              <a:t>Physical</a:t>
            </a:r>
          </a:p>
          <a:p>
            <a:pPr marL="0" indent="0">
              <a:buNone/>
            </a:pPr>
            <a:r>
              <a:rPr lang="en-GB" sz="1200" dirty="0"/>
              <a:t>Tiredness, sleepiness, headaches, abdominal pain, diarrhoea, back ache.</a:t>
            </a:r>
          </a:p>
          <a:p>
            <a:pPr marL="0" indent="0">
              <a:buNone/>
            </a:pPr>
            <a:r>
              <a:rPr lang="en-GB" sz="1600" b="1" dirty="0"/>
              <a:t>Behavioural</a:t>
            </a:r>
            <a:r>
              <a:rPr lang="en-GB" sz="1200" dirty="0"/>
              <a:t> </a:t>
            </a:r>
          </a:p>
          <a:p>
            <a:pPr marL="0" indent="0">
              <a:buNone/>
            </a:pPr>
            <a:r>
              <a:rPr lang="en-GB" sz="1200" dirty="0"/>
              <a:t>Apathy, getting into arguments, avoiding contact with others, hyperactivity, increased consumption of coffee/alcohol/drugs, self neglect.</a:t>
            </a:r>
          </a:p>
          <a:p>
            <a:r>
              <a:rPr lang="en-GB" sz="1800" b="1" dirty="0"/>
              <a:t>Symptom monitoring</a:t>
            </a:r>
            <a:endParaRPr lang="en-GB" sz="1200" dirty="0"/>
          </a:p>
          <a:p>
            <a:pPr marL="301943" lvl="1" indent="0">
              <a:lnSpc>
                <a:spcPct val="160000"/>
              </a:lnSpc>
              <a:buNone/>
            </a:pPr>
            <a:r>
              <a:rPr lang="en-GB" sz="1000" dirty="0"/>
              <a:t>10- High stress, at risk of physical and emotional symptoms</a:t>
            </a:r>
          </a:p>
          <a:p>
            <a:pPr marL="301943" lvl="1" indent="0">
              <a:lnSpc>
                <a:spcPct val="160000"/>
              </a:lnSpc>
              <a:buNone/>
            </a:pPr>
            <a:r>
              <a:rPr lang="en-GB" sz="1000" dirty="0"/>
              <a:t>5-Moderate stress, building up</a:t>
            </a:r>
          </a:p>
          <a:p>
            <a:pPr marL="301943" lvl="1" indent="0">
              <a:lnSpc>
                <a:spcPct val="160000"/>
              </a:lnSpc>
              <a:buNone/>
            </a:pPr>
            <a:r>
              <a:rPr lang="en-GB" sz="1000" dirty="0"/>
              <a:t>0-Low stress, feeling fine</a:t>
            </a:r>
          </a:p>
          <a:p>
            <a:pPr marL="0" indent="0">
              <a:buNone/>
            </a:pPr>
            <a:r>
              <a:rPr lang="en-GB" sz="1200" b="1" dirty="0"/>
              <a:t>Consider other factors other than Covid-19, that could be contributing to your stress, and what stress level you had before </a:t>
            </a:r>
            <a:r>
              <a:rPr lang="en-GB" sz="1200" dirty="0"/>
              <a:t>(financial worries, interpersonal relationships, health …)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3462143" y="2375249"/>
            <a:ext cx="3186340" cy="6768751"/>
          </a:xfrm>
        </p:spPr>
        <p:txBody>
          <a:bodyPr>
            <a:normAutofit/>
          </a:bodyPr>
          <a:lstStyle/>
          <a:p>
            <a:r>
              <a:rPr lang="en-GB" sz="1100" b="1" dirty="0"/>
              <a:t>What can I do?</a:t>
            </a:r>
          </a:p>
          <a:p>
            <a:pPr marL="0" indent="0">
              <a:buNone/>
            </a:pPr>
            <a:r>
              <a:rPr lang="en-GB" sz="1800" b="1" dirty="0"/>
              <a:t>S</a:t>
            </a:r>
            <a:r>
              <a:rPr lang="en-GB" sz="1050" b="1" dirty="0"/>
              <a:t>top</a:t>
            </a:r>
            <a:r>
              <a:rPr lang="en-GB" sz="1050" dirty="0"/>
              <a:t> momentarily and bring your attention to the here and now</a:t>
            </a:r>
          </a:p>
          <a:p>
            <a:pPr marL="0" indent="0">
              <a:buNone/>
            </a:pPr>
            <a:r>
              <a:rPr lang="en-GB" sz="1800" b="1" dirty="0"/>
              <a:t>T</a:t>
            </a:r>
            <a:r>
              <a:rPr lang="en-GB" sz="1050" dirty="0"/>
              <a:t>ake 3 slow and deep breaths</a:t>
            </a:r>
          </a:p>
          <a:p>
            <a:pPr marL="0" indent="0">
              <a:buNone/>
            </a:pPr>
            <a:r>
              <a:rPr lang="en-GB" sz="1800" b="1" dirty="0"/>
              <a:t>O</a:t>
            </a:r>
            <a:r>
              <a:rPr lang="en-GB" sz="1050" dirty="0"/>
              <a:t>bserve and label 3 sounds around you.</a:t>
            </a:r>
          </a:p>
          <a:p>
            <a:pPr marL="0" indent="0">
              <a:buNone/>
            </a:pPr>
            <a:r>
              <a:rPr lang="en-GB" sz="1800" b="1" dirty="0"/>
              <a:t>P</a:t>
            </a:r>
            <a:r>
              <a:rPr lang="en-GB" sz="1050" dirty="0"/>
              <a:t>roceed with whatever you need to do</a:t>
            </a:r>
          </a:p>
          <a:p>
            <a:r>
              <a:rPr lang="en-GB" sz="1600" b="1" dirty="0"/>
              <a:t>And Breathe…</a:t>
            </a:r>
          </a:p>
          <a:p>
            <a:pPr marL="457200" lvl="0" indent="-457200">
              <a:lnSpc>
                <a:spcPct val="160000"/>
              </a:lnSpc>
              <a:buClr>
                <a:srgbClr val="31B6FD"/>
              </a:buClr>
              <a:buFont typeface="+mj-lt"/>
              <a:buAutoNum type="arabicPeriod"/>
            </a:pPr>
            <a:r>
              <a:rPr lang="en-GB" sz="1050" dirty="0">
                <a:solidFill>
                  <a:srgbClr val="073E87"/>
                </a:solidFill>
              </a:rPr>
              <a:t>Inhale slowly and deeply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endParaRPr lang="en-GB" sz="600" dirty="0"/>
          </a:p>
          <a:p>
            <a:pPr marL="0" indent="0">
              <a:buNone/>
            </a:pPr>
            <a:endParaRPr lang="en-GB" sz="600" dirty="0"/>
          </a:p>
          <a:p>
            <a:r>
              <a:rPr lang="en-GB" sz="1600" b="1" dirty="0"/>
              <a:t>Other things that might help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050" dirty="0" smtClean="0"/>
              <a:t>-</a:t>
            </a:r>
            <a:r>
              <a:rPr lang="en-GB" sz="1050" dirty="0"/>
              <a:t>Reduce your intake of coffee, tea, and other stimulants</a:t>
            </a:r>
          </a:p>
          <a:p>
            <a:pPr marL="0" indent="0">
              <a:buNone/>
            </a:pPr>
            <a:r>
              <a:rPr lang="en-GB" sz="1050" dirty="0"/>
              <a:t>-Eat, rest and exercise regularly</a:t>
            </a:r>
          </a:p>
          <a:p>
            <a:pPr marL="0" indent="0">
              <a:buNone/>
            </a:pPr>
            <a:r>
              <a:rPr lang="en-GB" sz="1050" dirty="0"/>
              <a:t>-Share your experience with others, talk about it (but not too much !)</a:t>
            </a:r>
          </a:p>
          <a:p>
            <a:pPr marL="0" indent="0">
              <a:buNone/>
            </a:pPr>
            <a:r>
              <a:rPr lang="en-GB" sz="1050" dirty="0" smtClean="0"/>
              <a:t>-Praise and supporting </a:t>
            </a:r>
            <a:r>
              <a:rPr lang="en-GB" sz="1050" dirty="0"/>
              <a:t>each other at </a:t>
            </a:r>
            <a:r>
              <a:rPr lang="en-GB" sz="1050" dirty="0" smtClean="0"/>
              <a:t>work</a:t>
            </a:r>
            <a:endParaRPr lang="en-GB" sz="1050" dirty="0"/>
          </a:p>
          <a:p>
            <a:pPr marL="0" indent="0">
              <a:buNone/>
            </a:pPr>
            <a:r>
              <a:rPr lang="en-GB" sz="1050" dirty="0"/>
              <a:t>-Look for little moments to stop and relax</a:t>
            </a:r>
          </a:p>
          <a:p>
            <a:pPr marL="0" indent="0">
              <a:buNone/>
            </a:pPr>
            <a:r>
              <a:rPr lang="en-GB" sz="1050" dirty="0"/>
              <a:t>-Think about strategies that have been helpful at other difficult times in your life</a:t>
            </a:r>
          </a:p>
          <a:p>
            <a:pPr marL="0" indent="0">
              <a:buNone/>
            </a:pPr>
            <a:r>
              <a:rPr lang="en-GB" sz="1050" dirty="0"/>
              <a:t>- Try to be </a:t>
            </a:r>
            <a:r>
              <a:rPr lang="en-GB" sz="1050" dirty="0" smtClean="0"/>
              <a:t>strict and away </a:t>
            </a:r>
            <a:r>
              <a:rPr lang="en-GB" sz="1050" dirty="0"/>
              <a:t>from work when you are not there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endParaRPr lang="en-GB" sz="1050" dirty="0"/>
          </a:p>
        </p:txBody>
      </p:sp>
      <p:pic>
        <p:nvPicPr>
          <p:cNvPr id="1026" name="Picture 2" descr="Image result for clipart listening">
            <a:extLst>
              <a:ext uri="{FF2B5EF4-FFF2-40B4-BE49-F238E27FC236}">
                <a16:creationId xmlns="" xmlns:a16="http://schemas.microsoft.com/office/drawing/2014/main" id="{28F7B0D1-A080-4CA2-90A5-46409557A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580" y="3330303"/>
            <a:ext cx="276051" cy="44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raffic light">
            <a:extLst>
              <a:ext uri="{FF2B5EF4-FFF2-40B4-BE49-F238E27FC236}">
                <a16:creationId xmlns="" xmlns:a16="http://schemas.microsoft.com/office/drawing/2014/main" id="{FB64AB2B-42AC-4D20-B6C2-9428994A75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162" t="8284" r="29520" b="7717"/>
          <a:stretch/>
        </p:blipFill>
        <p:spPr bwMode="auto">
          <a:xfrm>
            <a:off x="232388" y="7429858"/>
            <a:ext cx="420818" cy="87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breathing">
            <a:extLst>
              <a:ext uri="{FF2B5EF4-FFF2-40B4-BE49-F238E27FC236}">
                <a16:creationId xmlns="" xmlns:a16="http://schemas.microsoft.com/office/drawing/2014/main" id="{162E01DB-8D1A-45D2-9AFE-9E7209F872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7" t="26538" r="6940"/>
          <a:stretch/>
        </p:blipFill>
        <p:spPr bwMode="auto">
          <a:xfrm>
            <a:off x="4735589" y="4657672"/>
            <a:ext cx="2101534" cy="120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stress management">
            <a:extLst>
              <a:ext uri="{FF2B5EF4-FFF2-40B4-BE49-F238E27FC236}">
                <a16:creationId xmlns="" xmlns:a16="http://schemas.microsoft.com/office/drawing/2014/main" id="{C70C5A14-9CDB-4DC2-89BD-C71A468499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" t="3777" r="-346" b="11463"/>
          <a:stretch/>
        </p:blipFill>
        <p:spPr bwMode="auto">
          <a:xfrm>
            <a:off x="4050848" y="6191673"/>
            <a:ext cx="1280084" cy="36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39F8CF7-AA60-4C8D-B572-F5B178889B3A}"/>
              </a:ext>
            </a:extLst>
          </p:cNvPr>
          <p:cNvSpPr txBox="1"/>
          <p:nvPr/>
        </p:nvSpPr>
        <p:spPr>
          <a:xfrm>
            <a:off x="3450218" y="4657672"/>
            <a:ext cx="15841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ct val="20000"/>
              </a:spcBef>
              <a:buClr>
                <a:srgbClr val="31B6FD"/>
              </a:buClr>
              <a:buSzPct val="100000"/>
              <a:buFont typeface="+mj-lt"/>
              <a:buAutoNum type="arabicPeriod" startAt="2"/>
            </a:pPr>
            <a:r>
              <a:rPr lang="en-GB" sz="1000" dirty="0">
                <a:solidFill>
                  <a:srgbClr val="073E87"/>
                </a:solidFill>
              </a:rPr>
              <a:t>Feel your ribs expanding </a:t>
            </a:r>
          </a:p>
          <a:p>
            <a:pPr marL="457200" lvl="0" indent="-457200">
              <a:spcBef>
                <a:spcPct val="20000"/>
              </a:spcBef>
              <a:buClr>
                <a:srgbClr val="31B6FD"/>
              </a:buClr>
              <a:buSzPct val="100000"/>
              <a:buFont typeface="+mj-lt"/>
              <a:buAutoNum type="arabicPeriod" startAt="2"/>
            </a:pPr>
            <a:r>
              <a:rPr lang="en-GB" sz="1000" dirty="0">
                <a:solidFill>
                  <a:srgbClr val="073E87"/>
                </a:solidFill>
              </a:rPr>
              <a:t>Feel your belly expanding</a:t>
            </a:r>
          </a:p>
          <a:p>
            <a:pPr marL="457200" lvl="0" indent="-457200">
              <a:spcBef>
                <a:spcPct val="20000"/>
              </a:spcBef>
              <a:buClr>
                <a:srgbClr val="31B6FD"/>
              </a:buClr>
              <a:buSzPct val="100000"/>
              <a:buFont typeface="+mj-lt"/>
              <a:buAutoNum type="arabicPeriod" startAt="2"/>
            </a:pPr>
            <a:r>
              <a:rPr lang="en-GB" sz="1000" dirty="0">
                <a:solidFill>
                  <a:srgbClr val="073E87"/>
                </a:solidFill>
              </a:rPr>
              <a:t>Breath out slowly and feel your belly draw in</a:t>
            </a:r>
          </a:p>
        </p:txBody>
      </p:sp>
      <p:pic>
        <p:nvPicPr>
          <p:cNvPr id="1054" name="Picture 30" descr="Image result for health professionals">
            <a:extLst>
              <a:ext uri="{FF2B5EF4-FFF2-40B4-BE49-F238E27FC236}">
                <a16:creationId xmlns="" xmlns:a16="http://schemas.microsoft.com/office/drawing/2014/main" id="{D63466B5-63C3-4AAA-A47C-0A684CC871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98" t="9075" r="9463" b="12988"/>
          <a:stretch/>
        </p:blipFill>
        <p:spPr bwMode="auto">
          <a:xfrm>
            <a:off x="241233" y="451104"/>
            <a:ext cx="1728192" cy="167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932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1677</TotalTime>
  <Words>351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Stress Management for Health Professionals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Management for Health Professionals</dc:title>
  <dc:creator>Admin</dc:creator>
  <cp:lastModifiedBy>Chandanee Kotecha</cp:lastModifiedBy>
  <cp:revision>24</cp:revision>
  <cp:lastPrinted>2020-03-18T15:18:04Z</cp:lastPrinted>
  <dcterms:created xsi:type="dcterms:W3CDTF">2020-03-17T16:08:26Z</dcterms:created>
  <dcterms:modified xsi:type="dcterms:W3CDTF">2020-04-16T08:45:20Z</dcterms:modified>
</cp:coreProperties>
</file>